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7" r:id="rId2"/>
    <p:sldId id="344" r:id="rId3"/>
    <p:sldId id="363" r:id="rId4"/>
    <p:sldId id="361" r:id="rId5"/>
    <p:sldId id="348" r:id="rId6"/>
    <p:sldId id="349" r:id="rId7"/>
    <p:sldId id="358" r:id="rId8"/>
    <p:sldId id="359" r:id="rId9"/>
    <p:sldId id="350" r:id="rId10"/>
    <p:sldId id="351" r:id="rId11"/>
    <p:sldId id="35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s Watson" initials="JW" lastIdx="21" clrIdx="0"/>
  <p:cmAuthor id="1" name="Admin" initials="A" lastIdx="19" clrIdx="1"/>
  <p:cmAuthor id="2" name="jsenterman" initials="JPS" lastIdx="17" clrIdx="2"/>
  <p:cmAuthor id="3" name="John Leigh" initials="JL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C9"/>
    <a:srgbClr val="22B10F"/>
    <a:srgbClr val="FF9900"/>
    <a:srgbClr val="FFFFFF"/>
    <a:srgbClr val="0A6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444" autoAdjust="0"/>
  </p:normalViewPr>
  <p:slideViewPr>
    <p:cSldViewPr>
      <p:cViewPr varScale="1">
        <p:scale>
          <a:sx n="103" d="100"/>
          <a:sy n="103" d="100"/>
        </p:scale>
        <p:origin x="1112" y="56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7B77-D317-425B-9C55-0A2E11FD1F61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6AA04-FF69-46F8-8988-2DA30099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Introductions </a:t>
            </a:r>
          </a:p>
          <a:p>
            <a:r>
              <a:rPr lang="en-US" dirty="0"/>
              <a:t>Name/ favorite trail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AA04-FF69-46F8-8988-2DA30099F9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CF01-2353-4B4F-958A-F96B66AB7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F71F-39A6-4BCA-AB7E-EDA4D81A0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1EC6-463F-4CC5-A8B8-7A3DBDE6D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C119-D313-4B13-B32E-A1E743075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A6C39"/>
                </a:solidFill>
                <a:latin typeface="Interstate-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nterstate-Regular" pitchFamily="2" charset="0"/>
              </a:defRPr>
            </a:lvl1pPr>
            <a:lvl2pPr>
              <a:defRPr>
                <a:solidFill>
                  <a:schemeClr val="tx1"/>
                </a:solidFill>
                <a:latin typeface="Interstate-Regular" pitchFamily="2" charset="0"/>
              </a:defRPr>
            </a:lvl2pPr>
            <a:lvl3pPr>
              <a:defRPr>
                <a:solidFill>
                  <a:schemeClr val="tx1"/>
                </a:solidFill>
                <a:latin typeface="Interstate-Regular" pitchFamily="2" charset="0"/>
              </a:defRPr>
            </a:lvl3pPr>
            <a:lvl4pPr>
              <a:defRPr>
                <a:solidFill>
                  <a:schemeClr val="tx1"/>
                </a:solidFill>
                <a:latin typeface="Interstate-Regular" pitchFamily="2" charset="0"/>
              </a:defRPr>
            </a:lvl4pPr>
            <a:lvl5pPr>
              <a:defRPr>
                <a:solidFill>
                  <a:schemeClr val="tx1"/>
                </a:solidFill>
                <a:latin typeface="Interstate-Regular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CB7D-F0C2-4EAE-818D-808F568E3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BE9F3-4BC8-40A5-85B2-EA0ECD21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41289-1C0B-4225-BDF8-F0C6DE7CC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5F3A-521E-4340-88FD-6E86D733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8AB9-70B5-4F38-9B49-D5F122377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071D-D53A-4CA7-8889-184A92191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D80AA-4233-43E0-9539-B4AF13A0F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53200-942B-43C4-9D4D-E37098EC1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4ED3EE4-24C4-4084-8739-FE26D625A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A6C39"/>
          </a:solidFill>
          <a:latin typeface="Interstate-Bold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A6C39"/>
          </a:solidFill>
          <a:latin typeface="Interstate-Bold" pitchFamily="48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A6C39"/>
          </a:solidFill>
          <a:latin typeface="Interstate-Bold" pitchFamily="48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A6C39"/>
          </a:solidFill>
          <a:latin typeface="Interstate-Bold" pitchFamily="48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A6C39"/>
          </a:solidFill>
          <a:latin typeface="Interstate-Bold" pitchFamily="48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Interstate-Regular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Interstate-Regular" pitchFamily="2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Interstate-Regular" pitchFamily="2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Interstate-Regular" pitchFamily="2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Interstate-Regular" pitchFamily="2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524000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chemeClr val="bg1"/>
                </a:solidFill>
                <a:latin typeface="+mj-lt"/>
              </a:rPr>
              <a:t>Blazing Trail Junctions</a:t>
            </a:r>
            <a:endParaRPr lang="en-US" sz="4400" b="1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39BB07-9BC7-44BB-B80D-BA7BD1D2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95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Interstate-Regular" pitchFamily="2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Interstate-Regular" pitchFamily="2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Interstate-Regular" pitchFamily="2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Interstate-Regular" pitchFamily="2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b="1" kern="0" dirty="0"/>
              <a:t>Policy Council</a:t>
            </a:r>
            <a:endParaRPr lang="en-US" sz="800" b="1" kern="0" dirty="0"/>
          </a:p>
          <a:p>
            <a:pPr marL="0" indent="0" algn="ctr">
              <a:buNone/>
            </a:pPr>
            <a:endParaRPr lang="en-US" sz="800" kern="0" dirty="0"/>
          </a:p>
          <a:p>
            <a:pPr marL="0" indent="0" algn="ctr">
              <a:buNone/>
            </a:pPr>
            <a:r>
              <a:rPr lang="en-US" kern="0" dirty="0"/>
              <a:t>November 5, 2019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Option 4 (two vertical)</a:t>
            </a:r>
          </a:p>
        </p:txBody>
      </p:sp>
      <p:pic>
        <p:nvPicPr>
          <p:cNvPr id="2050" name="Picture 2" descr="https://media.istockphoto.com/photos/tree-trunk-picture-id182498889?k=6&amp;m=182498889&amp;s=612x612&amp;w=0&amp;h=UejBknSwIl8AsU2BiV6sqjM-ejUobeCbNqir7_Qi14E=">
            <a:extLst>
              <a:ext uri="{FF2B5EF4-FFF2-40B4-BE49-F238E27FC236}">
                <a16:creationId xmlns:a16="http://schemas.microsoft.com/office/drawing/2014/main" id="{0BE31522-C5B2-477C-9865-AEE769651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8" b="-1"/>
          <a:stretch/>
        </p:blipFill>
        <p:spPr bwMode="auto">
          <a:xfrm>
            <a:off x="2362200" y="1775460"/>
            <a:ext cx="4152900" cy="45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5CDFF5-0E85-4F5B-8A62-B0E10CEA6AAC}"/>
              </a:ext>
            </a:extLst>
          </p:cNvPr>
          <p:cNvSpPr/>
          <p:nvPr/>
        </p:nvSpPr>
        <p:spPr bwMode="auto">
          <a:xfrm>
            <a:off x="4171950" y="2743200"/>
            <a:ext cx="533400" cy="7197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675E0-7D29-4E07-BE01-53802F06A8CF}"/>
              </a:ext>
            </a:extLst>
          </p:cNvPr>
          <p:cNvSpPr/>
          <p:nvPr/>
        </p:nvSpPr>
        <p:spPr bwMode="auto">
          <a:xfrm rot="10800000">
            <a:off x="4495801" y="3699832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9D9FD0-C4A4-42BE-9120-12A100548460}"/>
              </a:ext>
            </a:extLst>
          </p:cNvPr>
          <p:cNvSpPr/>
          <p:nvPr/>
        </p:nvSpPr>
        <p:spPr bwMode="auto">
          <a:xfrm rot="10800000">
            <a:off x="3886200" y="3699832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11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Option 5 (three vertical)</a:t>
            </a:r>
          </a:p>
        </p:txBody>
      </p:sp>
      <p:pic>
        <p:nvPicPr>
          <p:cNvPr id="2050" name="Picture 2" descr="https://media.istockphoto.com/photos/tree-trunk-picture-id182498889?k=6&amp;m=182498889&amp;s=612x612&amp;w=0&amp;h=UejBknSwIl8AsU2BiV6sqjM-ejUobeCbNqir7_Qi14E=">
            <a:extLst>
              <a:ext uri="{FF2B5EF4-FFF2-40B4-BE49-F238E27FC236}">
                <a16:creationId xmlns:a16="http://schemas.microsoft.com/office/drawing/2014/main" id="{0BE31522-C5B2-477C-9865-AEE769651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8" b="-1"/>
          <a:stretch/>
        </p:blipFill>
        <p:spPr bwMode="auto">
          <a:xfrm>
            <a:off x="2362200" y="1775460"/>
            <a:ext cx="4152900" cy="45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5CDFF5-0E85-4F5B-8A62-B0E10CEA6AAC}"/>
              </a:ext>
            </a:extLst>
          </p:cNvPr>
          <p:cNvSpPr/>
          <p:nvPr/>
        </p:nvSpPr>
        <p:spPr bwMode="auto">
          <a:xfrm>
            <a:off x="4171950" y="2743200"/>
            <a:ext cx="533400" cy="7197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675E0-7D29-4E07-BE01-53802F06A8CF}"/>
              </a:ext>
            </a:extLst>
          </p:cNvPr>
          <p:cNvSpPr/>
          <p:nvPr/>
        </p:nvSpPr>
        <p:spPr bwMode="auto">
          <a:xfrm rot="10800000">
            <a:off x="4800600" y="3699832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E94792-0A35-4C2E-B791-C5AA42CB1237}"/>
              </a:ext>
            </a:extLst>
          </p:cNvPr>
          <p:cNvSpPr/>
          <p:nvPr/>
        </p:nvSpPr>
        <p:spPr bwMode="auto">
          <a:xfrm rot="10800000">
            <a:off x="4191000" y="3699832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9D9FD0-C4A4-42BE-9120-12A100548460}"/>
              </a:ext>
            </a:extLst>
          </p:cNvPr>
          <p:cNvSpPr/>
          <p:nvPr/>
        </p:nvSpPr>
        <p:spPr bwMode="auto">
          <a:xfrm rot="10800000">
            <a:off x="3581401" y="3699832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9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Trail Junctions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Hikers often miss trail junctions and become lost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simple measures can be very helpful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Wider trimming of vegetation, better blazing, signage, cairns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parks use special blazing at junctions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Your RTC meeting is a good place to talk about the options and how to find the best solution</a:t>
            </a:r>
          </a:p>
        </p:txBody>
      </p:sp>
    </p:spTree>
    <p:extLst>
      <p:ext uri="{BB962C8B-B14F-4D97-AF65-F5344CB8AC3E}">
        <p14:creationId xmlns:p14="http://schemas.microsoft.com/office/powerpoint/2010/main" val="268411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Making Trail Junctions More Visible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B66CF9-91D0-45BD-96A9-8FA535402049}"/>
              </a:ext>
            </a:extLst>
          </p:cNvPr>
          <p:cNvGrpSpPr/>
          <p:nvPr/>
        </p:nvGrpSpPr>
        <p:grpSpPr>
          <a:xfrm>
            <a:off x="533399" y="4300136"/>
            <a:ext cx="1371600" cy="1371600"/>
            <a:chOff x="533400" y="2438400"/>
            <a:chExt cx="1371600" cy="13716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20C8EBD-E871-4494-91C8-A17586257D54}"/>
                </a:ext>
              </a:extLst>
            </p:cNvPr>
            <p:cNvSpPr/>
            <p:nvPr/>
          </p:nvSpPr>
          <p:spPr bwMode="auto">
            <a:xfrm>
              <a:off x="533400" y="2438400"/>
              <a:ext cx="1371600" cy="1371600"/>
            </a:xfrm>
            <a:prstGeom prst="arc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FCCD53-E292-4674-A066-3678324107E9}"/>
                </a:ext>
              </a:extLst>
            </p:cNvPr>
            <p:cNvSpPr/>
            <p:nvPr/>
          </p:nvSpPr>
          <p:spPr bwMode="auto">
            <a:xfrm>
              <a:off x="1219200" y="3124200"/>
              <a:ext cx="685800" cy="685800"/>
            </a:xfrm>
            <a:prstGeom prst="rect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88A5BA-9DFB-4BE5-9876-D91897B04E3F}"/>
                </a:ext>
              </a:extLst>
            </p:cNvPr>
            <p:cNvSpPr/>
            <p:nvPr/>
          </p:nvSpPr>
          <p:spPr bwMode="auto">
            <a:xfrm>
              <a:off x="533400" y="2438400"/>
              <a:ext cx="685800" cy="1371600"/>
            </a:xfrm>
            <a:prstGeom prst="rect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B8C70E-AF69-4C30-A069-8199A923965C}"/>
              </a:ext>
            </a:extLst>
          </p:cNvPr>
          <p:cNvGrpSpPr/>
          <p:nvPr/>
        </p:nvGrpSpPr>
        <p:grpSpPr>
          <a:xfrm rot="10800000">
            <a:off x="2286000" y="2547535"/>
            <a:ext cx="1371600" cy="1371600"/>
            <a:chOff x="533400" y="2438400"/>
            <a:chExt cx="1371600" cy="1371600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F315FEE-54DC-4798-8C45-A0C770A755DB}"/>
                </a:ext>
              </a:extLst>
            </p:cNvPr>
            <p:cNvSpPr/>
            <p:nvPr/>
          </p:nvSpPr>
          <p:spPr bwMode="auto">
            <a:xfrm>
              <a:off x="533400" y="2438400"/>
              <a:ext cx="1371600" cy="1371600"/>
            </a:xfrm>
            <a:prstGeom prst="arc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686D34-5469-425C-9EAB-39B39056A235}"/>
                </a:ext>
              </a:extLst>
            </p:cNvPr>
            <p:cNvSpPr/>
            <p:nvPr/>
          </p:nvSpPr>
          <p:spPr bwMode="auto">
            <a:xfrm>
              <a:off x="1219200" y="3124200"/>
              <a:ext cx="685800" cy="685800"/>
            </a:xfrm>
            <a:prstGeom prst="rect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5D0814-105E-4DC6-9B06-5DF677CC286B}"/>
                </a:ext>
              </a:extLst>
            </p:cNvPr>
            <p:cNvSpPr/>
            <p:nvPr/>
          </p:nvSpPr>
          <p:spPr bwMode="auto">
            <a:xfrm>
              <a:off x="533400" y="2438400"/>
              <a:ext cx="685800" cy="1371600"/>
            </a:xfrm>
            <a:prstGeom prst="rect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A3BFC8-0DBA-4870-8612-FBA1F878998F}"/>
              </a:ext>
            </a:extLst>
          </p:cNvPr>
          <p:cNvGrpSpPr/>
          <p:nvPr/>
        </p:nvGrpSpPr>
        <p:grpSpPr>
          <a:xfrm rot="16200000">
            <a:off x="2285999" y="4300136"/>
            <a:ext cx="1371600" cy="1371600"/>
            <a:chOff x="533400" y="2438400"/>
            <a:chExt cx="1371600" cy="137160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DA77413-BBC6-49CD-9EF5-D36BA6A8D324}"/>
                </a:ext>
              </a:extLst>
            </p:cNvPr>
            <p:cNvSpPr/>
            <p:nvPr/>
          </p:nvSpPr>
          <p:spPr bwMode="auto">
            <a:xfrm>
              <a:off x="533400" y="2438400"/>
              <a:ext cx="1371600" cy="1371600"/>
            </a:xfrm>
            <a:prstGeom prst="arc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8DD5C8-2DAA-404D-843E-E721D38ADF95}"/>
                </a:ext>
              </a:extLst>
            </p:cNvPr>
            <p:cNvSpPr/>
            <p:nvPr/>
          </p:nvSpPr>
          <p:spPr bwMode="auto">
            <a:xfrm>
              <a:off x="1219200" y="3124200"/>
              <a:ext cx="685800" cy="685800"/>
            </a:xfrm>
            <a:prstGeom prst="rect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B99907-B054-4AE2-9740-EDB254F02D78}"/>
                </a:ext>
              </a:extLst>
            </p:cNvPr>
            <p:cNvSpPr/>
            <p:nvPr/>
          </p:nvSpPr>
          <p:spPr bwMode="auto">
            <a:xfrm>
              <a:off x="533400" y="2438400"/>
              <a:ext cx="685800" cy="1371600"/>
            </a:xfrm>
            <a:prstGeom prst="rect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B7F4F-DB0E-4021-95B3-84C22B9C818D}"/>
              </a:ext>
            </a:extLst>
          </p:cNvPr>
          <p:cNvGrpSpPr/>
          <p:nvPr/>
        </p:nvGrpSpPr>
        <p:grpSpPr>
          <a:xfrm rot="5400000">
            <a:off x="533399" y="2547535"/>
            <a:ext cx="1371600" cy="1371600"/>
            <a:chOff x="533400" y="2438400"/>
            <a:chExt cx="1371600" cy="1371600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FD4CEF9-7EAA-4A65-A531-8E382C2161F0}"/>
                </a:ext>
              </a:extLst>
            </p:cNvPr>
            <p:cNvSpPr/>
            <p:nvPr/>
          </p:nvSpPr>
          <p:spPr bwMode="auto">
            <a:xfrm>
              <a:off x="533400" y="2438400"/>
              <a:ext cx="1371600" cy="1371600"/>
            </a:xfrm>
            <a:prstGeom prst="arc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0EC6E1-BCB3-4CEA-9E67-B77ABBEBCED5}"/>
                </a:ext>
              </a:extLst>
            </p:cNvPr>
            <p:cNvSpPr/>
            <p:nvPr/>
          </p:nvSpPr>
          <p:spPr bwMode="auto">
            <a:xfrm>
              <a:off x="1219200" y="3124200"/>
              <a:ext cx="685800" cy="685800"/>
            </a:xfrm>
            <a:prstGeom prst="rect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0F190A-78E3-42AF-9C3B-E9A13D11A668}"/>
                </a:ext>
              </a:extLst>
            </p:cNvPr>
            <p:cNvSpPr/>
            <p:nvPr/>
          </p:nvSpPr>
          <p:spPr bwMode="auto">
            <a:xfrm>
              <a:off x="533400" y="2438400"/>
              <a:ext cx="685800" cy="1371600"/>
            </a:xfrm>
            <a:prstGeom prst="rect">
              <a:avLst/>
            </a:prstGeom>
            <a:pattFill prst="lgConfetti">
              <a:fgClr>
                <a:srgbClr val="22B10F"/>
              </a:fgClr>
              <a:bgClr>
                <a:srgbClr val="FFEDC9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21" name="Picture 2" descr="https://www.superiortrails.com/2013images/porkies-1010113.jpg">
            <a:extLst>
              <a:ext uri="{FF2B5EF4-FFF2-40B4-BE49-F238E27FC236}">
                <a16:creationId xmlns:a16="http://schemas.microsoft.com/office/drawing/2014/main" id="{EB3E8EF5-CD62-458D-B27A-2AA778E58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32885" r="7193" b="1874"/>
          <a:stretch/>
        </p:blipFill>
        <p:spPr bwMode="auto">
          <a:xfrm>
            <a:off x="4069080" y="2057400"/>
            <a:ext cx="2168225" cy="2194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9029D8-533F-49ED-BE6F-914E6B7C31CB}"/>
              </a:ext>
            </a:extLst>
          </p:cNvPr>
          <p:cNvSpPr txBox="1"/>
          <p:nvPr/>
        </p:nvSpPr>
        <p:spPr>
          <a:xfrm>
            <a:off x="422366" y="5943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More foliage clearing near junction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8D169F-53F7-47D0-A5AE-AFA0045EA9DD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3203" y="4367656"/>
            <a:ext cx="224116" cy="16154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B42DDE-A0E0-4EA6-A5EC-E5AC3EC13767}"/>
              </a:ext>
            </a:extLst>
          </p:cNvPr>
          <p:cNvCxnSpPr>
            <a:cxnSpLocks/>
            <a:endCxn id="36" idx="6"/>
          </p:cNvCxnSpPr>
          <p:nvPr/>
        </p:nvCxnSpPr>
        <p:spPr bwMode="auto">
          <a:xfrm flipH="1" flipV="1">
            <a:off x="2140902" y="4086776"/>
            <a:ext cx="1928178" cy="5246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418A15-B0A7-4E67-83F7-B58B102F00AF}"/>
              </a:ext>
            </a:extLst>
          </p:cNvPr>
          <p:cNvGrpSpPr/>
          <p:nvPr/>
        </p:nvGrpSpPr>
        <p:grpSpPr>
          <a:xfrm>
            <a:off x="107448" y="3968707"/>
            <a:ext cx="1737360" cy="276999"/>
            <a:chOff x="304800" y="1534886"/>
            <a:chExt cx="1737360" cy="27699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47FA12-A65A-45B6-8798-31D20BB41C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4800" y="1673385"/>
              <a:ext cx="1737360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3113B0-8D92-4315-9359-BBE3E5A1B9FB}"/>
                </a:ext>
              </a:extLst>
            </p:cNvPr>
            <p:cNvSpPr txBox="1"/>
            <p:nvPr/>
          </p:nvSpPr>
          <p:spPr>
            <a:xfrm>
              <a:off x="601980" y="1534886"/>
              <a:ext cx="1143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70C0"/>
                  </a:solidFill>
                </a:rPr>
                <a:t>Blue Trail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405E5A-7AB2-4E0E-A56D-DB4C72F01270}"/>
              </a:ext>
            </a:extLst>
          </p:cNvPr>
          <p:cNvGrpSpPr/>
          <p:nvPr/>
        </p:nvGrpSpPr>
        <p:grpSpPr>
          <a:xfrm rot="16200000">
            <a:off x="1227839" y="4975889"/>
            <a:ext cx="1737360" cy="276999"/>
            <a:chOff x="304800" y="1600200"/>
            <a:chExt cx="1737360" cy="276999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BFA657D-A0A7-4358-889C-E24066673B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4800" y="1738699"/>
              <a:ext cx="1737360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F70D0C-9C81-4DA3-9696-B5FE3D37791D}"/>
                </a:ext>
              </a:extLst>
            </p:cNvPr>
            <p:cNvSpPr txBox="1"/>
            <p:nvPr/>
          </p:nvSpPr>
          <p:spPr>
            <a:xfrm>
              <a:off x="601980" y="1600200"/>
              <a:ext cx="10744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Red Trail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2B67D94-3E5A-4A62-8868-5656809316F4}"/>
              </a:ext>
            </a:extLst>
          </p:cNvPr>
          <p:cNvSpPr txBox="1"/>
          <p:nvPr/>
        </p:nvSpPr>
        <p:spPr>
          <a:xfrm>
            <a:off x="4114799" y="4445675"/>
            <a:ext cx="4800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Sign, post, or cairn</a:t>
            </a:r>
          </a:p>
          <a:p>
            <a:pPr marL="174625" indent="-174625">
              <a:buFont typeface="Arial" panose="020B0604020202020204" pitchFamily="34" charset="0"/>
              <a:buChar char="-"/>
            </a:pPr>
            <a:endParaRPr lang="en-US" sz="1800" dirty="0"/>
          </a:p>
          <a:p>
            <a:pPr marL="174625" indent="-174625">
              <a:buFont typeface="Arial" panose="020B0604020202020204" pitchFamily="34" charset="0"/>
              <a:buChar char="-"/>
            </a:pPr>
            <a:r>
              <a:rPr lang="en-US" sz="1800" dirty="0"/>
              <a:t>Provide greatest visibility, but can be costly and subject to vandalism</a:t>
            </a:r>
          </a:p>
          <a:p>
            <a:pPr marL="174625" indent="-174625">
              <a:buFont typeface="Arial" panose="020B0604020202020204" pitchFamily="34" charset="0"/>
              <a:buChar char="-"/>
            </a:pPr>
            <a:endParaRPr lang="en-US" sz="1800" dirty="0"/>
          </a:p>
          <a:p>
            <a:pPr marL="174625" indent="-174625">
              <a:buFont typeface="Arial" panose="020B0604020202020204" pitchFamily="34" charset="0"/>
              <a:buChar char="-"/>
            </a:pPr>
            <a:r>
              <a:rPr lang="en-US" sz="1800" dirty="0"/>
              <a:t>May be appropriate for major or difficult to find junctions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B5062C-419E-4D41-9CEA-F0826332D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34" y="4433390"/>
            <a:ext cx="381000" cy="4001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88C18E-2FFC-4835-BAE7-22DD8F83C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34" y="3385736"/>
            <a:ext cx="428069" cy="4495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8534AB8-70BC-4DAE-8443-3F96FF58C0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34" y="3157136"/>
            <a:ext cx="457200" cy="4801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B98F13-738D-4B35-8653-82D61BC35F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46" y="4332792"/>
            <a:ext cx="457200" cy="4801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F948B9C3-4862-4743-AB31-9895AA6BD3CF}"/>
              </a:ext>
            </a:extLst>
          </p:cNvPr>
          <p:cNvSpPr/>
          <p:nvPr/>
        </p:nvSpPr>
        <p:spPr bwMode="auto">
          <a:xfrm>
            <a:off x="1958022" y="3995336"/>
            <a:ext cx="182880" cy="18288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7A6465-418E-4C9D-9332-3A31A3E7280D}"/>
              </a:ext>
            </a:extLst>
          </p:cNvPr>
          <p:cNvCxnSpPr/>
          <p:nvPr/>
        </p:nvCxnSpPr>
        <p:spPr bwMode="auto">
          <a:xfrm rot="5400000">
            <a:off x="1506262" y="3598008"/>
            <a:ext cx="228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2855A4C-D8AB-47F3-9DAA-DCA8A4D15D38}"/>
              </a:ext>
            </a:extLst>
          </p:cNvPr>
          <p:cNvCxnSpPr/>
          <p:nvPr/>
        </p:nvCxnSpPr>
        <p:spPr bwMode="auto">
          <a:xfrm rot="5400000">
            <a:off x="2583946" y="4566836"/>
            <a:ext cx="228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6DB133-E8D0-40CA-BA0C-FEDABF7006F1}"/>
              </a:ext>
            </a:extLst>
          </p:cNvPr>
          <p:cNvCxnSpPr/>
          <p:nvPr/>
        </p:nvCxnSpPr>
        <p:spPr bwMode="auto">
          <a:xfrm>
            <a:off x="2600278" y="3625222"/>
            <a:ext cx="228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618606-A560-467F-8732-3C095BFE8492}"/>
              </a:ext>
            </a:extLst>
          </p:cNvPr>
          <p:cNvCxnSpPr/>
          <p:nvPr/>
        </p:nvCxnSpPr>
        <p:spPr bwMode="auto">
          <a:xfrm>
            <a:off x="1261334" y="4433390"/>
            <a:ext cx="228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6F5791E-836E-447E-8E83-8B2D150C1679}"/>
              </a:ext>
            </a:extLst>
          </p:cNvPr>
          <p:cNvSpPr txBox="1"/>
          <p:nvPr/>
        </p:nvSpPr>
        <p:spPr>
          <a:xfrm>
            <a:off x="869448" y="186173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Clear confirmation blazes for both trails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99C87D-35C5-4EA3-86E8-A7E4FBC7F515}"/>
              </a:ext>
            </a:extLst>
          </p:cNvPr>
          <p:cNvCxnSpPr>
            <a:cxnSpLocks/>
          </p:cNvCxnSpPr>
          <p:nvPr/>
        </p:nvCxnSpPr>
        <p:spPr bwMode="auto">
          <a:xfrm flipH="1">
            <a:off x="1613204" y="2471336"/>
            <a:ext cx="448230" cy="10058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C1A9CE-A0CB-404D-AF7A-30E4F3E2FEAB}"/>
              </a:ext>
            </a:extLst>
          </p:cNvPr>
          <p:cNvCxnSpPr>
            <a:cxnSpLocks/>
            <a:endCxn id="34" idx="2"/>
          </p:cNvCxnSpPr>
          <p:nvPr/>
        </p:nvCxnSpPr>
        <p:spPr bwMode="auto">
          <a:xfrm>
            <a:off x="2061434" y="2471336"/>
            <a:ext cx="647700" cy="10972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F0A150DF-0FF0-407C-B50B-5B7C29FA393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200"/>
                    </a14:imgEffect>
                    <a14:imgEffect>
                      <a14:saturation sat="92000"/>
                    </a14:imgEffect>
                    <a14:imgEffect>
                      <a14:brightnessContrast bright="1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r="2491"/>
          <a:stretch/>
        </p:blipFill>
        <p:spPr>
          <a:xfrm>
            <a:off x="6355080" y="2057400"/>
            <a:ext cx="256032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7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Special Blazes for Trail Junctions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005548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parks use special blazes to mark junctions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following pages show some examples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dirty="0"/>
              <a:t>There is no universal convention at present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dirty="0"/>
              <a:t>These can be useful, but many beginning hikers don’t even understand our current blazes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Trail chair or supervisor must work with the land manager about whether to use special blazes and which to use and must instruct the maintainers</a:t>
            </a:r>
          </a:p>
        </p:txBody>
      </p:sp>
    </p:spTree>
    <p:extLst>
      <p:ext uri="{BB962C8B-B14F-4D97-AF65-F5344CB8AC3E}">
        <p14:creationId xmlns:p14="http://schemas.microsoft.com/office/powerpoint/2010/main" val="129351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king trail">
            <a:extLst>
              <a:ext uri="{FF2B5EF4-FFF2-40B4-BE49-F238E27FC236}">
                <a16:creationId xmlns:a16="http://schemas.microsoft.com/office/drawing/2014/main" id="{AB216D1A-733E-448D-99D9-301644C77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/>
          <a:stretch/>
        </p:blipFill>
        <p:spPr bwMode="auto">
          <a:xfrm>
            <a:off x="914400" y="1805848"/>
            <a:ext cx="7315200" cy="4671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74A615-20CE-48A2-8A98-64AABDB6F3DA}"/>
              </a:ext>
            </a:extLst>
          </p:cNvPr>
          <p:cNvSpPr/>
          <p:nvPr/>
        </p:nvSpPr>
        <p:spPr bwMode="auto">
          <a:xfrm>
            <a:off x="5676900" y="4076700"/>
            <a:ext cx="2533650" cy="723900"/>
          </a:xfrm>
          <a:custGeom>
            <a:avLst/>
            <a:gdLst>
              <a:gd name="connsiteX0" fmla="*/ 2533650 w 2533650"/>
              <a:gd name="connsiteY0" fmla="*/ 723900 h 723900"/>
              <a:gd name="connsiteX1" fmla="*/ 1762125 w 2533650"/>
              <a:gd name="connsiteY1" fmla="*/ 628650 h 723900"/>
              <a:gd name="connsiteX2" fmla="*/ 857250 w 2533650"/>
              <a:gd name="connsiteY2" fmla="*/ 228600 h 723900"/>
              <a:gd name="connsiteX3" fmla="*/ 0 w 2533650"/>
              <a:gd name="connsiteY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0" h="723900">
                <a:moveTo>
                  <a:pt x="2533650" y="723900"/>
                </a:moveTo>
                <a:cubicBezTo>
                  <a:pt x="2287587" y="717550"/>
                  <a:pt x="2041525" y="711200"/>
                  <a:pt x="1762125" y="628650"/>
                </a:cubicBezTo>
                <a:cubicBezTo>
                  <a:pt x="1482725" y="546100"/>
                  <a:pt x="1150937" y="333375"/>
                  <a:pt x="857250" y="228600"/>
                </a:cubicBezTo>
                <a:cubicBezTo>
                  <a:pt x="563562" y="123825"/>
                  <a:pt x="281781" y="61912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6CCF4C-6309-4693-872A-225B9E9B077F}"/>
              </a:ext>
            </a:extLst>
          </p:cNvPr>
          <p:cNvSpPr/>
          <p:nvPr/>
        </p:nvSpPr>
        <p:spPr bwMode="auto">
          <a:xfrm rot="21124981">
            <a:off x="4981575" y="3895725"/>
            <a:ext cx="428625" cy="161925"/>
          </a:xfrm>
          <a:custGeom>
            <a:avLst/>
            <a:gdLst>
              <a:gd name="connsiteX0" fmla="*/ 428625 w 428625"/>
              <a:gd name="connsiteY0" fmla="*/ 161925 h 161925"/>
              <a:gd name="connsiteX1" fmla="*/ 0 w 42862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25" h="161925">
                <a:moveTo>
                  <a:pt x="428625" y="161925"/>
                </a:move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DE023E-485D-4BAA-9B58-15052D31AE72}"/>
              </a:ext>
            </a:extLst>
          </p:cNvPr>
          <p:cNvSpPr/>
          <p:nvPr/>
        </p:nvSpPr>
        <p:spPr bwMode="auto">
          <a:xfrm>
            <a:off x="2428875" y="3678843"/>
            <a:ext cx="2200275" cy="216882"/>
          </a:xfrm>
          <a:custGeom>
            <a:avLst/>
            <a:gdLst>
              <a:gd name="connsiteX0" fmla="*/ 2200275 w 2200275"/>
              <a:gd name="connsiteY0" fmla="*/ 216882 h 216882"/>
              <a:gd name="connsiteX1" fmla="*/ 1790700 w 2200275"/>
              <a:gd name="connsiteY1" fmla="*/ 83532 h 216882"/>
              <a:gd name="connsiteX2" fmla="*/ 733425 w 2200275"/>
              <a:gd name="connsiteY2" fmla="*/ 7332 h 216882"/>
              <a:gd name="connsiteX3" fmla="*/ 0 w 2200275"/>
              <a:gd name="connsiteY3" fmla="*/ 7332 h 21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6882">
                <a:moveTo>
                  <a:pt x="2200275" y="216882"/>
                </a:moveTo>
                <a:cubicBezTo>
                  <a:pt x="2117725" y="167669"/>
                  <a:pt x="2035175" y="118457"/>
                  <a:pt x="1790700" y="83532"/>
                </a:cubicBezTo>
                <a:cubicBezTo>
                  <a:pt x="1546225" y="48607"/>
                  <a:pt x="1031875" y="20032"/>
                  <a:pt x="733425" y="7332"/>
                </a:cubicBezTo>
                <a:cubicBezTo>
                  <a:pt x="434975" y="-5368"/>
                  <a:pt x="217487" y="982"/>
                  <a:pt x="0" y="7332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9A0837-06D9-4D76-AAC5-5A891FC7050E}"/>
              </a:ext>
            </a:extLst>
          </p:cNvPr>
          <p:cNvSpPr/>
          <p:nvPr/>
        </p:nvSpPr>
        <p:spPr bwMode="auto">
          <a:xfrm>
            <a:off x="962025" y="3733800"/>
            <a:ext cx="828675" cy="135739"/>
          </a:xfrm>
          <a:custGeom>
            <a:avLst/>
            <a:gdLst>
              <a:gd name="connsiteX0" fmla="*/ 828675 w 828675"/>
              <a:gd name="connsiteY0" fmla="*/ 11914 h 135739"/>
              <a:gd name="connsiteX1" fmla="*/ 447675 w 828675"/>
              <a:gd name="connsiteY1" fmla="*/ 11914 h 135739"/>
              <a:gd name="connsiteX2" fmla="*/ 0 w 828675"/>
              <a:gd name="connsiteY2" fmla="*/ 135739 h 1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675" h="135739">
                <a:moveTo>
                  <a:pt x="828675" y="11914"/>
                </a:moveTo>
                <a:cubicBezTo>
                  <a:pt x="707231" y="1595"/>
                  <a:pt x="585787" y="-8723"/>
                  <a:pt x="447675" y="11914"/>
                </a:cubicBezTo>
                <a:cubicBezTo>
                  <a:pt x="309563" y="32551"/>
                  <a:pt x="154781" y="84145"/>
                  <a:pt x="0" y="135739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CC1495E-6F86-4807-82A7-401129211D77}"/>
              </a:ext>
            </a:extLst>
          </p:cNvPr>
          <p:cNvSpPr/>
          <p:nvPr/>
        </p:nvSpPr>
        <p:spPr bwMode="auto">
          <a:xfrm>
            <a:off x="4093200" y="3429000"/>
            <a:ext cx="1317000" cy="2971799"/>
          </a:xfrm>
          <a:custGeom>
            <a:avLst/>
            <a:gdLst>
              <a:gd name="connsiteX0" fmla="*/ 354975 w 1533015"/>
              <a:gd name="connsiteY0" fmla="*/ 0 h 2571750"/>
              <a:gd name="connsiteX1" fmla="*/ 69225 w 1533015"/>
              <a:gd name="connsiteY1" fmla="*/ 476250 h 2571750"/>
              <a:gd name="connsiteX2" fmla="*/ 1497975 w 1533015"/>
              <a:gd name="connsiteY2" fmla="*/ 1552575 h 2571750"/>
              <a:gd name="connsiteX3" fmla="*/ 955050 w 1533015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015" h="2571750">
                <a:moveTo>
                  <a:pt x="354975" y="0"/>
                </a:moveTo>
                <a:cubicBezTo>
                  <a:pt x="116850" y="108743"/>
                  <a:pt x="-121275" y="217487"/>
                  <a:pt x="69225" y="476250"/>
                </a:cubicBezTo>
                <a:cubicBezTo>
                  <a:pt x="259725" y="735013"/>
                  <a:pt x="1350338" y="1203325"/>
                  <a:pt x="1497975" y="1552575"/>
                </a:cubicBezTo>
                <a:cubicBezTo>
                  <a:pt x="1645612" y="1901825"/>
                  <a:pt x="1300331" y="2236787"/>
                  <a:pt x="955050" y="257175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762DE-3DC7-414B-8DE2-7F61F151F6E6}"/>
              </a:ext>
            </a:extLst>
          </p:cNvPr>
          <p:cNvSpPr/>
          <p:nvPr/>
        </p:nvSpPr>
        <p:spPr bwMode="auto">
          <a:xfrm>
            <a:off x="2057400" y="2743200"/>
            <a:ext cx="152400" cy="2056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AFBD1-8EBD-4517-999E-060F1B8411B3}"/>
              </a:ext>
            </a:extLst>
          </p:cNvPr>
          <p:cNvSpPr txBox="1"/>
          <p:nvPr/>
        </p:nvSpPr>
        <p:spPr>
          <a:xfrm>
            <a:off x="2843815" y="2057400"/>
            <a:ext cx="3023585" cy="58477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No indication of approaching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trail crossing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92AF16-D86C-4975-BF4E-EDF8034D993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6000" y="2438400"/>
            <a:ext cx="557816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5E1D52-9913-4EA9-B013-0D5D1A429B43}"/>
              </a:ext>
            </a:extLst>
          </p:cNvPr>
          <p:cNvSpPr txBox="1"/>
          <p:nvPr/>
        </p:nvSpPr>
        <p:spPr>
          <a:xfrm>
            <a:off x="3581400" y="5177135"/>
            <a:ext cx="148374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 Trail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A5FEA3-A510-482F-ABA0-6C251BD75E11}"/>
              </a:ext>
            </a:extLst>
          </p:cNvPr>
          <p:cNvSpPr txBox="1"/>
          <p:nvPr/>
        </p:nvSpPr>
        <p:spPr>
          <a:xfrm>
            <a:off x="6203701" y="3581400"/>
            <a:ext cx="1568699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 Trail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66F2905-CF11-407E-A826-B41844A4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Trail Crossing without Special Blazing</a:t>
            </a:r>
          </a:p>
        </p:txBody>
      </p:sp>
    </p:spTree>
    <p:extLst>
      <p:ext uri="{BB962C8B-B14F-4D97-AF65-F5344CB8AC3E}">
        <p14:creationId xmlns:p14="http://schemas.microsoft.com/office/powerpoint/2010/main" val="194670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king trail">
            <a:extLst>
              <a:ext uri="{FF2B5EF4-FFF2-40B4-BE49-F238E27FC236}">
                <a16:creationId xmlns:a16="http://schemas.microsoft.com/office/drawing/2014/main" id="{AB216D1A-733E-448D-99D9-301644C77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/>
          <a:stretch/>
        </p:blipFill>
        <p:spPr bwMode="auto">
          <a:xfrm>
            <a:off x="914400" y="1805848"/>
            <a:ext cx="7315200" cy="4671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74A615-20CE-48A2-8A98-64AABDB6F3DA}"/>
              </a:ext>
            </a:extLst>
          </p:cNvPr>
          <p:cNvSpPr/>
          <p:nvPr/>
        </p:nvSpPr>
        <p:spPr bwMode="auto">
          <a:xfrm>
            <a:off x="5676900" y="4076700"/>
            <a:ext cx="2533650" cy="723900"/>
          </a:xfrm>
          <a:custGeom>
            <a:avLst/>
            <a:gdLst>
              <a:gd name="connsiteX0" fmla="*/ 2533650 w 2533650"/>
              <a:gd name="connsiteY0" fmla="*/ 723900 h 723900"/>
              <a:gd name="connsiteX1" fmla="*/ 1762125 w 2533650"/>
              <a:gd name="connsiteY1" fmla="*/ 628650 h 723900"/>
              <a:gd name="connsiteX2" fmla="*/ 857250 w 2533650"/>
              <a:gd name="connsiteY2" fmla="*/ 228600 h 723900"/>
              <a:gd name="connsiteX3" fmla="*/ 0 w 2533650"/>
              <a:gd name="connsiteY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0" h="723900">
                <a:moveTo>
                  <a:pt x="2533650" y="723900"/>
                </a:moveTo>
                <a:cubicBezTo>
                  <a:pt x="2287587" y="717550"/>
                  <a:pt x="2041525" y="711200"/>
                  <a:pt x="1762125" y="628650"/>
                </a:cubicBezTo>
                <a:cubicBezTo>
                  <a:pt x="1482725" y="546100"/>
                  <a:pt x="1150937" y="333375"/>
                  <a:pt x="857250" y="228600"/>
                </a:cubicBezTo>
                <a:cubicBezTo>
                  <a:pt x="563562" y="123825"/>
                  <a:pt x="281781" y="61912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6CCF4C-6309-4693-872A-225B9E9B077F}"/>
              </a:ext>
            </a:extLst>
          </p:cNvPr>
          <p:cNvSpPr/>
          <p:nvPr/>
        </p:nvSpPr>
        <p:spPr bwMode="auto">
          <a:xfrm rot="21124981">
            <a:off x="4981575" y="3895725"/>
            <a:ext cx="428625" cy="161925"/>
          </a:xfrm>
          <a:custGeom>
            <a:avLst/>
            <a:gdLst>
              <a:gd name="connsiteX0" fmla="*/ 428625 w 428625"/>
              <a:gd name="connsiteY0" fmla="*/ 161925 h 161925"/>
              <a:gd name="connsiteX1" fmla="*/ 0 w 42862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25" h="161925">
                <a:moveTo>
                  <a:pt x="428625" y="161925"/>
                </a:move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DE023E-485D-4BAA-9B58-15052D31AE72}"/>
              </a:ext>
            </a:extLst>
          </p:cNvPr>
          <p:cNvSpPr/>
          <p:nvPr/>
        </p:nvSpPr>
        <p:spPr bwMode="auto">
          <a:xfrm>
            <a:off x="2428875" y="3678843"/>
            <a:ext cx="2200275" cy="216882"/>
          </a:xfrm>
          <a:custGeom>
            <a:avLst/>
            <a:gdLst>
              <a:gd name="connsiteX0" fmla="*/ 2200275 w 2200275"/>
              <a:gd name="connsiteY0" fmla="*/ 216882 h 216882"/>
              <a:gd name="connsiteX1" fmla="*/ 1790700 w 2200275"/>
              <a:gd name="connsiteY1" fmla="*/ 83532 h 216882"/>
              <a:gd name="connsiteX2" fmla="*/ 733425 w 2200275"/>
              <a:gd name="connsiteY2" fmla="*/ 7332 h 216882"/>
              <a:gd name="connsiteX3" fmla="*/ 0 w 2200275"/>
              <a:gd name="connsiteY3" fmla="*/ 7332 h 21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6882">
                <a:moveTo>
                  <a:pt x="2200275" y="216882"/>
                </a:moveTo>
                <a:cubicBezTo>
                  <a:pt x="2117725" y="167669"/>
                  <a:pt x="2035175" y="118457"/>
                  <a:pt x="1790700" y="83532"/>
                </a:cubicBezTo>
                <a:cubicBezTo>
                  <a:pt x="1546225" y="48607"/>
                  <a:pt x="1031875" y="20032"/>
                  <a:pt x="733425" y="7332"/>
                </a:cubicBezTo>
                <a:cubicBezTo>
                  <a:pt x="434975" y="-5368"/>
                  <a:pt x="217487" y="982"/>
                  <a:pt x="0" y="7332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9A0837-06D9-4D76-AAC5-5A891FC7050E}"/>
              </a:ext>
            </a:extLst>
          </p:cNvPr>
          <p:cNvSpPr/>
          <p:nvPr/>
        </p:nvSpPr>
        <p:spPr bwMode="auto">
          <a:xfrm>
            <a:off x="962025" y="3733800"/>
            <a:ext cx="828675" cy="135739"/>
          </a:xfrm>
          <a:custGeom>
            <a:avLst/>
            <a:gdLst>
              <a:gd name="connsiteX0" fmla="*/ 828675 w 828675"/>
              <a:gd name="connsiteY0" fmla="*/ 11914 h 135739"/>
              <a:gd name="connsiteX1" fmla="*/ 447675 w 828675"/>
              <a:gd name="connsiteY1" fmla="*/ 11914 h 135739"/>
              <a:gd name="connsiteX2" fmla="*/ 0 w 828675"/>
              <a:gd name="connsiteY2" fmla="*/ 135739 h 1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675" h="135739">
                <a:moveTo>
                  <a:pt x="828675" y="11914"/>
                </a:moveTo>
                <a:cubicBezTo>
                  <a:pt x="707231" y="1595"/>
                  <a:pt x="585787" y="-8723"/>
                  <a:pt x="447675" y="11914"/>
                </a:cubicBezTo>
                <a:cubicBezTo>
                  <a:pt x="309563" y="32551"/>
                  <a:pt x="154781" y="84145"/>
                  <a:pt x="0" y="135739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CC1495E-6F86-4807-82A7-401129211D77}"/>
              </a:ext>
            </a:extLst>
          </p:cNvPr>
          <p:cNvSpPr/>
          <p:nvPr/>
        </p:nvSpPr>
        <p:spPr bwMode="auto">
          <a:xfrm>
            <a:off x="4093200" y="3429000"/>
            <a:ext cx="1317000" cy="2971799"/>
          </a:xfrm>
          <a:custGeom>
            <a:avLst/>
            <a:gdLst>
              <a:gd name="connsiteX0" fmla="*/ 354975 w 1533015"/>
              <a:gd name="connsiteY0" fmla="*/ 0 h 2571750"/>
              <a:gd name="connsiteX1" fmla="*/ 69225 w 1533015"/>
              <a:gd name="connsiteY1" fmla="*/ 476250 h 2571750"/>
              <a:gd name="connsiteX2" fmla="*/ 1497975 w 1533015"/>
              <a:gd name="connsiteY2" fmla="*/ 1552575 h 2571750"/>
              <a:gd name="connsiteX3" fmla="*/ 955050 w 1533015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015" h="2571750">
                <a:moveTo>
                  <a:pt x="354975" y="0"/>
                </a:moveTo>
                <a:cubicBezTo>
                  <a:pt x="116850" y="108743"/>
                  <a:pt x="-121275" y="217487"/>
                  <a:pt x="69225" y="476250"/>
                </a:cubicBezTo>
                <a:cubicBezTo>
                  <a:pt x="259725" y="735013"/>
                  <a:pt x="1350338" y="1203325"/>
                  <a:pt x="1497975" y="1552575"/>
                </a:cubicBezTo>
                <a:cubicBezTo>
                  <a:pt x="1645612" y="1901825"/>
                  <a:pt x="1300331" y="2236787"/>
                  <a:pt x="955050" y="257175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762DE-3DC7-414B-8DE2-7F61F151F6E6}"/>
              </a:ext>
            </a:extLst>
          </p:cNvPr>
          <p:cNvSpPr/>
          <p:nvPr/>
        </p:nvSpPr>
        <p:spPr bwMode="auto">
          <a:xfrm>
            <a:off x="2057400" y="2743200"/>
            <a:ext cx="152400" cy="2056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F0A80-230C-46D4-8D74-B2DDB0826970}"/>
              </a:ext>
            </a:extLst>
          </p:cNvPr>
          <p:cNvSpPr/>
          <p:nvPr/>
        </p:nvSpPr>
        <p:spPr bwMode="auto">
          <a:xfrm rot="5400000">
            <a:off x="2160224" y="3021376"/>
            <a:ext cx="152400" cy="2056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0119FB-77AA-4711-AE42-4817934000B3}"/>
              </a:ext>
            </a:extLst>
          </p:cNvPr>
          <p:cNvSpPr/>
          <p:nvPr/>
        </p:nvSpPr>
        <p:spPr bwMode="auto">
          <a:xfrm rot="5400000">
            <a:off x="1931624" y="3021376"/>
            <a:ext cx="152400" cy="2056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20E45C-586B-4896-ABCC-BF9BD2DAFE68}"/>
              </a:ext>
            </a:extLst>
          </p:cNvPr>
          <p:cNvSpPr txBox="1"/>
          <p:nvPr/>
        </p:nvSpPr>
        <p:spPr>
          <a:xfrm>
            <a:off x="2843815" y="2057400"/>
            <a:ext cx="4089581" cy="58477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One type of special blaze to indicate the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upcoming blue trail crossing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E5E17D-A825-44B6-87EF-6E06FA529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339248" y="2438400"/>
            <a:ext cx="504568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2742EB-DEB8-49EC-83C1-FEF33F263CF4}"/>
              </a:ext>
            </a:extLst>
          </p:cNvPr>
          <p:cNvSpPr txBox="1"/>
          <p:nvPr/>
        </p:nvSpPr>
        <p:spPr>
          <a:xfrm>
            <a:off x="3581400" y="5177135"/>
            <a:ext cx="148374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 Trail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B9A054-A053-414D-A158-41F86249867E}"/>
              </a:ext>
            </a:extLst>
          </p:cNvPr>
          <p:cNvSpPr txBox="1"/>
          <p:nvPr/>
        </p:nvSpPr>
        <p:spPr>
          <a:xfrm>
            <a:off x="6203701" y="3581400"/>
            <a:ext cx="1568699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 Trail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4D4DD35-0F3D-471B-ABEE-90DB8E51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Trail Crossing with Special Blazing</a:t>
            </a:r>
          </a:p>
        </p:txBody>
      </p:sp>
    </p:spTree>
    <p:extLst>
      <p:ext uri="{BB962C8B-B14F-4D97-AF65-F5344CB8AC3E}">
        <p14:creationId xmlns:p14="http://schemas.microsoft.com/office/powerpoint/2010/main" val="61879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Option 1 (double arrow)</a:t>
            </a:r>
          </a:p>
        </p:txBody>
      </p:sp>
      <p:pic>
        <p:nvPicPr>
          <p:cNvPr id="2050" name="Picture 2" descr="https://media.istockphoto.com/photos/tree-trunk-picture-id182498889?k=6&amp;m=182498889&amp;s=612x612&amp;w=0&amp;h=UejBknSwIl8AsU2BiV6sqjM-ejUobeCbNqir7_Qi14E=">
            <a:extLst>
              <a:ext uri="{FF2B5EF4-FFF2-40B4-BE49-F238E27FC236}">
                <a16:creationId xmlns:a16="http://schemas.microsoft.com/office/drawing/2014/main" id="{0BE31522-C5B2-477C-9865-AEE769651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8" b="-1"/>
          <a:stretch/>
        </p:blipFill>
        <p:spPr bwMode="auto">
          <a:xfrm>
            <a:off x="2362200" y="1775460"/>
            <a:ext cx="4152900" cy="45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5CDFF5-0E85-4F5B-8A62-B0E10CEA6AAC}"/>
              </a:ext>
            </a:extLst>
          </p:cNvPr>
          <p:cNvSpPr/>
          <p:nvPr/>
        </p:nvSpPr>
        <p:spPr bwMode="auto">
          <a:xfrm>
            <a:off x="4171950" y="2743200"/>
            <a:ext cx="533400" cy="7197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FB076-EAF9-4A9B-A743-07EBED88BFB0}"/>
              </a:ext>
            </a:extLst>
          </p:cNvPr>
          <p:cNvSpPr/>
          <p:nvPr/>
        </p:nvSpPr>
        <p:spPr bwMode="auto">
          <a:xfrm rot="5400000">
            <a:off x="4174016" y="3793016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0069A2-8EA5-46CF-9789-1D85662DFA7B}"/>
              </a:ext>
            </a:extLst>
          </p:cNvPr>
          <p:cNvCxnSpPr>
            <a:stCxn id="8" idx="2"/>
            <a:endCxn id="8" idx="0"/>
          </p:cNvCxnSpPr>
          <p:nvPr/>
        </p:nvCxnSpPr>
        <p:spPr bwMode="auto">
          <a:xfrm>
            <a:off x="4080832" y="4152900"/>
            <a:ext cx="71976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7137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Option 2 (two arrows)</a:t>
            </a:r>
          </a:p>
        </p:txBody>
      </p:sp>
      <p:pic>
        <p:nvPicPr>
          <p:cNvPr id="2050" name="Picture 2" descr="https://media.istockphoto.com/photos/tree-trunk-picture-id182498889?k=6&amp;m=182498889&amp;s=612x612&amp;w=0&amp;h=UejBknSwIl8AsU2BiV6sqjM-ejUobeCbNqir7_Qi14E=">
            <a:extLst>
              <a:ext uri="{FF2B5EF4-FFF2-40B4-BE49-F238E27FC236}">
                <a16:creationId xmlns:a16="http://schemas.microsoft.com/office/drawing/2014/main" id="{0BE31522-C5B2-477C-9865-AEE769651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8" b="-1"/>
          <a:stretch/>
        </p:blipFill>
        <p:spPr bwMode="auto">
          <a:xfrm>
            <a:off x="2362200" y="1775460"/>
            <a:ext cx="4152900" cy="45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5CDFF5-0E85-4F5B-8A62-B0E10CEA6AAC}"/>
              </a:ext>
            </a:extLst>
          </p:cNvPr>
          <p:cNvSpPr/>
          <p:nvPr/>
        </p:nvSpPr>
        <p:spPr bwMode="auto">
          <a:xfrm>
            <a:off x="4171950" y="2743200"/>
            <a:ext cx="533400" cy="7197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675E0-7D29-4E07-BE01-53802F06A8CF}"/>
              </a:ext>
            </a:extLst>
          </p:cNvPr>
          <p:cNvSpPr/>
          <p:nvPr/>
        </p:nvSpPr>
        <p:spPr bwMode="auto">
          <a:xfrm rot="5400000">
            <a:off x="4555016" y="3793016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FB076-EAF9-4A9B-A743-07EBED88BFB0}"/>
              </a:ext>
            </a:extLst>
          </p:cNvPr>
          <p:cNvSpPr/>
          <p:nvPr/>
        </p:nvSpPr>
        <p:spPr bwMode="auto">
          <a:xfrm rot="5400000">
            <a:off x="3793016" y="3793016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69173E-EF28-48AA-AC64-794A98406A93}"/>
              </a:ext>
            </a:extLst>
          </p:cNvPr>
          <p:cNvCxnSpPr>
            <a:stCxn id="8" idx="0"/>
            <a:endCxn id="8" idx="2"/>
          </p:cNvCxnSpPr>
          <p:nvPr/>
        </p:nvCxnSpPr>
        <p:spPr bwMode="auto">
          <a:xfrm flipH="1">
            <a:off x="3699832" y="4152900"/>
            <a:ext cx="719768" cy="0"/>
          </a:xfrm>
          <a:prstGeom prst="straightConnector1">
            <a:avLst/>
          </a:prstGeom>
          <a:solidFill>
            <a:schemeClr val="accent1"/>
          </a:solidFill>
          <a:ln w="1079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3E4E41-5BDD-4E35-A1E8-D884760ED1BA}"/>
              </a:ext>
            </a:extLst>
          </p:cNvPr>
          <p:cNvCxnSpPr>
            <a:cxnSpLocks/>
            <a:stCxn id="6" idx="2"/>
            <a:endCxn id="6" idx="0"/>
          </p:cNvCxnSpPr>
          <p:nvPr/>
        </p:nvCxnSpPr>
        <p:spPr bwMode="auto">
          <a:xfrm>
            <a:off x="4461832" y="4152900"/>
            <a:ext cx="719768" cy="0"/>
          </a:xfrm>
          <a:prstGeom prst="straightConnector1">
            <a:avLst/>
          </a:prstGeom>
          <a:solidFill>
            <a:schemeClr val="accent1"/>
          </a:solidFill>
          <a:ln w="1079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3161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Option 3 (two horizontal)</a:t>
            </a:r>
          </a:p>
        </p:txBody>
      </p:sp>
      <p:pic>
        <p:nvPicPr>
          <p:cNvPr id="2050" name="Picture 2" descr="https://media.istockphoto.com/photos/tree-trunk-picture-id182498889?k=6&amp;m=182498889&amp;s=612x612&amp;w=0&amp;h=UejBknSwIl8AsU2BiV6sqjM-ejUobeCbNqir7_Qi14E=">
            <a:extLst>
              <a:ext uri="{FF2B5EF4-FFF2-40B4-BE49-F238E27FC236}">
                <a16:creationId xmlns:a16="http://schemas.microsoft.com/office/drawing/2014/main" id="{0BE31522-C5B2-477C-9865-AEE769651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8" b="-1"/>
          <a:stretch/>
        </p:blipFill>
        <p:spPr bwMode="auto">
          <a:xfrm>
            <a:off x="2362200" y="1775460"/>
            <a:ext cx="4152900" cy="45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5CDFF5-0E85-4F5B-8A62-B0E10CEA6AAC}"/>
              </a:ext>
            </a:extLst>
          </p:cNvPr>
          <p:cNvSpPr/>
          <p:nvPr/>
        </p:nvSpPr>
        <p:spPr bwMode="auto">
          <a:xfrm>
            <a:off x="4171950" y="2743200"/>
            <a:ext cx="533400" cy="7197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675E0-7D29-4E07-BE01-53802F06A8CF}"/>
              </a:ext>
            </a:extLst>
          </p:cNvPr>
          <p:cNvSpPr/>
          <p:nvPr/>
        </p:nvSpPr>
        <p:spPr bwMode="auto">
          <a:xfrm rot="5400000">
            <a:off x="4555016" y="3793016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FB076-EAF9-4A9B-A743-07EBED88BFB0}"/>
              </a:ext>
            </a:extLst>
          </p:cNvPr>
          <p:cNvSpPr/>
          <p:nvPr/>
        </p:nvSpPr>
        <p:spPr bwMode="auto">
          <a:xfrm rot="5400000">
            <a:off x="3793016" y="3793016"/>
            <a:ext cx="533400" cy="71976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16842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11101</TotalTime>
  <Words>250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Interstate-Bold</vt:lpstr>
      <vt:lpstr>Interstate-Regular</vt:lpstr>
      <vt:lpstr>Blank Presentation</vt:lpstr>
      <vt:lpstr>Blazing Trail Junctions</vt:lpstr>
      <vt:lpstr>Trail Junctions</vt:lpstr>
      <vt:lpstr>Making Trail Junctions More Visible</vt:lpstr>
      <vt:lpstr>Special Blazes for Trail Junctions</vt:lpstr>
      <vt:lpstr>Trail Crossing without Special Blazing</vt:lpstr>
      <vt:lpstr>Trail Crossing with Special Blazing</vt:lpstr>
      <vt:lpstr>Option 1 (double arrow)</vt:lpstr>
      <vt:lpstr>Option 2 (two arrows)</vt:lpstr>
      <vt:lpstr>Option 3 (two horizontal)</vt:lpstr>
      <vt:lpstr>Option 4 (two vertical)</vt:lpstr>
      <vt:lpstr>Option 5 (three vertical)</vt:lpstr>
    </vt:vector>
  </TitlesOfParts>
  <Company>Christine Leonardis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Leonardis</dc:creator>
  <cp:lastModifiedBy>John Magerlein</cp:lastModifiedBy>
  <cp:revision>734</cp:revision>
  <dcterms:created xsi:type="dcterms:W3CDTF">2014-07-29T04:51:21Z</dcterms:created>
  <dcterms:modified xsi:type="dcterms:W3CDTF">2022-04-28T19:03:26Z</dcterms:modified>
</cp:coreProperties>
</file>